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4" r:id="rId5"/>
    <p:sldId id="259" r:id="rId6"/>
    <p:sldId id="261" r:id="rId7"/>
    <p:sldId id="262" r:id="rId8"/>
    <p:sldId id="269" r:id="rId9"/>
    <p:sldId id="260" r:id="rId10"/>
    <p:sldId id="263" r:id="rId11"/>
    <p:sldId id="267" r:id="rId12"/>
    <p:sldId id="265" r:id="rId13"/>
    <p:sldId id="268" r:id="rId14"/>
    <p:sldId id="270" r:id="rId15"/>
    <p:sldId id="266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853" autoAdjust="0"/>
    <p:restoredTop sz="94660"/>
  </p:normalViewPr>
  <p:slideViewPr>
    <p:cSldViewPr snapToGrid="0">
      <p:cViewPr varScale="1">
        <p:scale>
          <a:sx n="61" d="100"/>
          <a:sy n="61" d="100"/>
        </p:scale>
        <p:origin x="-96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25071723471251633"/>
          <c:y val="0.20234762171514792"/>
          <c:w val="0.44992792946039101"/>
          <c:h val="0.796111598006839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7.2598243084124423E-2"/>
                  <c:y val="0.19542808675578377"/>
                </c:manualLayout>
              </c:layout>
              <c:tx>
                <c:rich>
                  <a:bodyPr/>
                  <a:lstStyle/>
                  <a:p>
                    <a:r>
                      <a:rPr lang="ru-RU" b="1" dirty="0">
                        <a:solidFill>
                          <a:schemeClr val="bg1"/>
                        </a:solidFill>
                      </a:rPr>
                      <a:t>Тип 1 
10%</a:t>
                    </a:r>
                  </a:p>
                </c:rich>
              </c:tx>
              <c:showCatName val="1"/>
              <c:showPercent val="1"/>
            </c:dLbl>
            <c:dLbl>
              <c:idx val="1"/>
              <c:layout>
                <c:manualLayout>
                  <c:x val="3.7724654954213316E-2"/>
                  <c:y val="-0.19257720560000366"/>
                </c:manualLayout>
              </c:layout>
              <c:tx>
                <c:rich>
                  <a:bodyPr/>
                  <a:lstStyle/>
                  <a:p>
                    <a:r>
                      <a:rPr lang="ru-RU" b="1" dirty="0">
                        <a:solidFill>
                          <a:schemeClr val="bg1"/>
                        </a:solidFill>
                      </a:rPr>
                      <a:t>Тип 2 
83%</a:t>
                    </a:r>
                  </a:p>
                </c:rich>
              </c:tx>
              <c:showCatName val="1"/>
              <c:showPercent val="1"/>
            </c:dLbl>
            <c:dLbl>
              <c:idx val="2"/>
              <c:layout>
                <c:manualLayout>
                  <c:x val="-2.2043149133916855E-2"/>
                  <c:y val="5.1994628586401172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>
                        <a:solidFill>
                          <a:schemeClr val="bg1"/>
                        </a:solidFill>
                      </a:rPr>
                      <a:t>Тип 3 
3%</a:t>
                    </a:r>
                  </a:p>
                </c:rich>
              </c:tx>
              <c:showCatName val="1"/>
              <c:showPercent val="1"/>
            </c:dLbl>
            <c:dLbl>
              <c:idx val="3"/>
              <c:layout>
                <c:manualLayout>
                  <c:x val="7.2205696803955249E-2"/>
                  <c:y val="-1.0757509362703694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>
                        <a:solidFill>
                          <a:schemeClr val="bg1"/>
                        </a:solidFill>
                      </a:rPr>
                      <a:t>Тип 4 - 4%
4%</a:t>
                    </a:r>
                  </a:p>
                </c:rich>
              </c:tx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Лист1!$A$2:$A$5</c:f>
              <c:strCache>
                <c:ptCount val="4"/>
                <c:pt idx="0">
                  <c:v>Тип 1 </c:v>
                </c:pt>
                <c:pt idx="1">
                  <c:v>Тип 2 </c:v>
                </c:pt>
                <c:pt idx="2">
                  <c:v>Тип 3 </c:v>
                </c:pt>
                <c:pt idx="3">
                  <c:v>Тип 4 - 4%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0.1</c:v>
                </c:pt>
                <c:pt idx="1">
                  <c:v>0.83000000000000018</c:v>
                </c:pt>
                <c:pt idx="2">
                  <c:v>3.0000000000000009E-2</c:v>
                </c:pt>
                <c:pt idx="3">
                  <c:v>4.0000000000000015E-2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6398B4B6-89A7-4D63-BB7A-DD092E7561C7}" type="datetimeFigureOut">
              <a:rPr lang="ru-RU" smtClean="0"/>
              <a:pPr/>
              <a:t>22.06.2018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EBACDB7E-9853-4FF5-9368-4EAF580AC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6123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B4B6-89A7-4D63-BB7A-DD092E7561C7}" type="datetimeFigureOut">
              <a:rPr lang="ru-RU" smtClean="0"/>
              <a:pPr/>
              <a:t>22.06.2018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CDB7E-9853-4FF5-9368-4EAF580AC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68274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B4B6-89A7-4D63-BB7A-DD092E7561C7}" type="datetimeFigureOut">
              <a:rPr lang="ru-RU" smtClean="0"/>
              <a:pPr/>
              <a:t>22.06.2018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CDB7E-9853-4FF5-9368-4EAF580AC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09001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B4B6-89A7-4D63-BB7A-DD092E7561C7}" type="datetimeFigureOut">
              <a:rPr lang="ru-RU" smtClean="0"/>
              <a:pPr/>
              <a:t>22.06.2018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CDB7E-9853-4FF5-9368-4EAF580AC3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0248799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B4B6-89A7-4D63-BB7A-DD092E7561C7}" type="datetimeFigureOut">
              <a:rPr lang="ru-RU" smtClean="0"/>
              <a:pPr/>
              <a:t>22.06.2018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CDB7E-9853-4FF5-9368-4EAF580AC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33939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B4B6-89A7-4D63-BB7A-DD092E7561C7}" type="datetimeFigureOut">
              <a:rPr lang="ru-RU" smtClean="0"/>
              <a:pPr/>
              <a:t>22.06.2018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CDB7E-9853-4FF5-9368-4EAF580AC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154677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B4B6-89A7-4D63-BB7A-DD092E7561C7}" type="datetimeFigureOut">
              <a:rPr lang="ru-RU" smtClean="0"/>
              <a:pPr/>
              <a:t>22.06.2018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CDB7E-9853-4FF5-9368-4EAF580AC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787433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B4B6-89A7-4D63-BB7A-DD092E7561C7}" type="datetimeFigureOut">
              <a:rPr lang="ru-RU" smtClean="0"/>
              <a:pPr/>
              <a:t>22.06.2018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CDB7E-9853-4FF5-9368-4EAF580AC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169530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B4B6-89A7-4D63-BB7A-DD092E7561C7}" type="datetimeFigureOut">
              <a:rPr lang="ru-RU" smtClean="0"/>
              <a:pPr/>
              <a:t>22.06.2018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CDB7E-9853-4FF5-9368-4EAF580AC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2729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B4B6-89A7-4D63-BB7A-DD092E7561C7}" type="datetimeFigureOut">
              <a:rPr lang="ru-RU" smtClean="0"/>
              <a:pPr/>
              <a:t>22.06.2018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CDB7E-9853-4FF5-9368-4EAF580AC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38714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B4B6-89A7-4D63-BB7A-DD092E7561C7}" type="datetimeFigureOut">
              <a:rPr lang="ru-RU" smtClean="0"/>
              <a:pPr/>
              <a:t>22.06.2018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CDB7E-9853-4FF5-9368-4EAF580AC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78006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B4B6-89A7-4D63-BB7A-DD092E7561C7}" type="datetimeFigureOut">
              <a:rPr lang="ru-RU" smtClean="0"/>
              <a:pPr/>
              <a:t>22.06.2018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CDB7E-9853-4FF5-9368-4EAF580AC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69268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B4B6-89A7-4D63-BB7A-DD092E7561C7}" type="datetimeFigureOut">
              <a:rPr lang="ru-RU" smtClean="0"/>
              <a:pPr/>
              <a:t>22.06.2018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CDB7E-9853-4FF5-9368-4EAF580AC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70015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B4B6-89A7-4D63-BB7A-DD092E7561C7}" type="datetimeFigureOut">
              <a:rPr lang="ru-RU" smtClean="0"/>
              <a:pPr/>
              <a:t>22.06.2018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CDB7E-9853-4FF5-9368-4EAF580AC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04544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B4B6-89A7-4D63-BB7A-DD092E7561C7}" type="datetimeFigureOut">
              <a:rPr lang="ru-RU" smtClean="0"/>
              <a:pPr/>
              <a:t>22.06.2018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CDB7E-9853-4FF5-9368-4EAF580AC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92038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B4B6-89A7-4D63-BB7A-DD092E7561C7}" type="datetimeFigureOut">
              <a:rPr lang="ru-RU" smtClean="0"/>
              <a:pPr/>
              <a:t>22.06.2018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CDB7E-9853-4FF5-9368-4EAF580AC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32385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8B4B6-89A7-4D63-BB7A-DD092E7561C7}" type="datetimeFigureOut">
              <a:rPr lang="ru-RU" smtClean="0"/>
              <a:pPr/>
              <a:t>22.06.2018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CDB7E-9853-4FF5-9368-4EAF580AC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76662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8B4B6-89A7-4D63-BB7A-DD092E7561C7}" type="datetimeFigureOut">
              <a:rPr lang="ru-RU" smtClean="0"/>
              <a:pPr/>
              <a:t>22.06.2018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CDB7E-9853-4FF5-9368-4EAF580AC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558679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Агрессивное поведение пациента в отношении медицинской сестры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pPr algn="r"/>
            <a:r>
              <a:rPr lang="ru-RU" b="1" dirty="0" smtClean="0">
                <a:solidFill>
                  <a:schemeClr val="bg1"/>
                </a:solidFill>
              </a:rPr>
              <a:t>Магистрант первого года обучения</a:t>
            </a:r>
          </a:p>
          <a:p>
            <a:pPr algn="r"/>
            <a:r>
              <a:rPr lang="ru-RU" b="1" dirty="0" smtClean="0">
                <a:solidFill>
                  <a:schemeClr val="bg1"/>
                </a:solidFill>
              </a:rPr>
              <a:t>Казахстанско-финской магистратуры</a:t>
            </a:r>
          </a:p>
          <a:p>
            <a:pPr algn="r"/>
            <a:r>
              <a:rPr lang="ru-RU" b="1" dirty="0" smtClean="0">
                <a:solidFill>
                  <a:schemeClr val="bg1"/>
                </a:solidFill>
              </a:rPr>
              <a:t>Ю.Б. Ахметова</a:t>
            </a:r>
          </a:p>
        </p:txBody>
      </p:sp>
    </p:spTree>
    <p:extLst>
      <p:ext uri="{BB962C8B-B14F-4D97-AF65-F5344CB8AC3E}">
        <p14:creationId xmlns:p14="http://schemas.microsoft.com/office/powerpoint/2010/main" xmlns="" val="633869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В исследовании, в котором участвовали 10 европейских стран, </a:t>
            </a:r>
            <a:r>
              <a:rPr lang="ru-RU" dirty="0" err="1" smtClean="0"/>
              <a:t>Camerino</a:t>
            </a:r>
            <a:r>
              <a:rPr lang="ru-RU" dirty="0" smtClean="0"/>
              <a:t> &amp; </a:t>
            </a:r>
            <a:r>
              <a:rPr lang="ru-RU" dirty="0" err="1" smtClean="0"/>
              <a:t>al</a:t>
            </a:r>
            <a:r>
              <a:rPr lang="ru-RU" dirty="0" smtClean="0"/>
              <a:t>. 2008,  обнаружили, что 9,9% медсестер сталкиваются с насилием со стороны пациентов или родственников пациентов не реже одного раза в неделю (страны, в среднем по Европе: Франция, 19,5%, Великобритания, 12,3%, Германия - 11,5%, Италия - 10,3% . </a:t>
            </a:r>
          </a:p>
          <a:p>
            <a:pPr marL="0" indent="0">
              <a:buNone/>
            </a:pPr>
            <a:r>
              <a:rPr lang="ru-RU" dirty="0" smtClean="0"/>
              <a:t>Это насилие в основном проявлялось в виде словесной агрессии, включая громкую речь, требовательный и / или враждебный тон, словесные угрозы, словесное выражение желания причинить вред (EU-OSHA, 2014). </a:t>
            </a:r>
          </a:p>
        </p:txBody>
      </p:sp>
    </p:spTree>
    <p:extLst>
      <p:ext uri="{BB962C8B-B14F-4D97-AF65-F5344CB8AC3E}">
        <p14:creationId xmlns:p14="http://schemas.microsoft.com/office/powerpoint/2010/main" xmlns="" val="986130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Согласно результатов, полученных в ходе одного из исследований, проведенных в 2014 году, в Словении, с участием 3,756 медсестер были получены неутешительные результаты: 61,6% медсестер, принявших участие в опросе, столкнулись с агрессивным поведением пациентов и/или их родственников.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763069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Агрессивное поведение пациентов, к сожалению, стало неотъемлемой частью повседневной жизни медицинских работников (</a:t>
            </a:r>
            <a:r>
              <a:rPr lang="ru-RU" dirty="0" err="1" smtClean="0"/>
              <a:t>Lovašová</a:t>
            </a:r>
            <a:r>
              <a:rPr lang="ru-RU" dirty="0" smtClean="0"/>
              <a:t> </a:t>
            </a:r>
            <a:r>
              <a:rPr lang="ru-RU" dirty="0" err="1" smtClean="0"/>
              <a:t>et</a:t>
            </a:r>
            <a:r>
              <a:rPr lang="ru-RU" dirty="0" smtClean="0"/>
              <a:t> </a:t>
            </a:r>
            <a:r>
              <a:rPr lang="ru-RU" dirty="0" err="1" smtClean="0"/>
              <a:t>al</a:t>
            </a:r>
            <a:r>
              <a:rPr lang="ru-RU" dirty="0" smtClean="0"/>
              <a:t>., 2014; </a:t>
            </a:r>
            <a:r>
              <a:rPr lang="ru-RU" dirty="0" err="1" smtClean="0"/>
              <a:t>Schablon</a:t>
            </a:r>
            <a:r>
              <a:rPr lang="ru-RU" dirty="0" smtClean="0"/>
              <a:t> </a:t>
            </a:r>
            <a:r>
              <a:rPr lang="ru-RU" dirty="0" err="1" smtClean="0"/>
              <a:t>et</a:t>
            </a:r>
            <a:r>
              <a:rPr lang="ru-RU" dirty="0" smtClean="0"/>
              <a:t> </a:t>
            </a:r>
            <a:r>
              <a:rPr lang="ru-RU" dirty="0" err="1" smtClean="0"/>
              <a:t>al</a:t>
            </a:r>
            <a:r>
              <a:rPr lang="ru-RU" dirty="0" smtClean="0"/>
              <a:t>., 2012).</a:t>
            </a:r>
          </a:p>
          <a:p>
            <a:pPr marL="0" indent="0">
              <a:buNone/>
            </a:pPr>
            <a:r>
              <a:rPr lang="ru-RU" dirty="0" smtClean="0"/>
              <a:t>И многие медсестры часто считают, что это является частью их работы. (</a:t>
            </a:r>
            <a:r>
              <a:rPr lang="ru-RU" dirty="0" err="1" smtClean="0"/>
              <a:t>Child</a:t>
            </a:r>
            <a:r>
              <a:rPr lang="ru-RU" dirty="0" smtClean="0"/>
              <a:t> &amp; </a:t>
            </a:r>
            <a:r>
              <a:rPr lang="ru-RU" dirty="0" err="1" smtClean="0"/>
              <a:t>Mentes</a:t>
            </a:r>
            <a:r>
              <a:rPr lang="ru-RU" dirty="0" smtClean="0"/>
              <a:t>, 2010).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122258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Республике Казахстан, эта проблема пока не изучена. И обращая внимание на данные мировой статистики, полученные крупными всемирными организациями, такими как ВОЗ, </a:t>
            </a:r>
            <a:r>
              <a:rPr lang="en-US" dirty="0" smtClean="0"/>
              <a:t>OSHA </a:t>
            </a:r>
            <a:r>
              <a:rPr lang="ru-RU" dirty="0" smtClean="0"/>
              <a:t>и прочие, встает необходимость в изучении данного явления с  определением частоты и типа насилия на рабочем месте, для обеспечения безопасности медицинской сестры на рабочем месте и как следствие улучшение качества сестринского ухода.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34095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C:\Documents and Settings\Администратор\Рабочий стол\WPV\ori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12192000" cy="6873854"/>
          </a:xfrm>
          <a:prstGeom prst="rect">
            <a:avLst/>
          </a:prstGeom>
          <a:noFill/>
        </p:spPr>
      </p:pic>
      <p:pic>
        <p:nvPicPr>
          <p:cNvPr id="3074" name="Picture 2" descr="C:\Documents and Settings\Администратор\Рабочий стол\WPV\057e2d9662fdce994b92dc0540e19812c35ab20b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1477" y="5610387"/>
            <a:ext cx="5109506" cy="1247614"/>
          </a:xfrm>
          <a:prstGeom prst="rect">
            <a:avLst/>
          </a:prstGeom>
          <a:noFill/>
        </p:spPr>
      </p:pic>
      <p:pic>
        <p:nvPicPr>
          <p:cNvPr id="3075" name="Picture 3" descr="C:\Documents and Settings\Администратор\Рабочий стол\WPV\jamk-light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94875" y="5486392"/>
            <a:ext cx="4546196" cy="1177879"/>
          </a:xfrm>
          <a:prstGeom prst="rect">
            <a:avLst/>
          </a:prstGeom>
          <a:noFill/>
        </p:spPr>
      </p:pic>
      <p:pic>
        <p:nvPicPr>
          <p:cNvPr id="3077" name="Picture 5" descr="C:\Documents and Settings\Администратор\Рабочий стол\WPV\news1489841220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12191999" cy="54709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Администратор\Рабочий стол\WPV\koktyub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34"/>
            <a:ext cx="12191999" cy="6857765"/>
          </a:xfrm>
          <a:prstGeom prst="rect">
            <a:avLst/>
          </a:prstGeom>
          <a:noFill/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0417" y="0"/>
            <a:ext cx="9905999" cy="35417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3200" dirty="0" smtClean="0"/>
          </a:p>
          <a:p>
            <a:pPr marL="0" indent="0" algn="ctr">
              <a:buNone/>
            </a:pPr>
            <a:r>
              <a:rPr lang="ru-RU" sz="6000" b="1" dirty="0" smtClean="0"/>
              <a:t>Спасибо за внимание!</a:t>
            </a:r>
            <a:endParaRPr lang="ru-RU" sz="6000" b="1" dirty="0"/>
          </a:p>
        </p:txBody>
      </p:sp>
    </p:spTree>
    <p:extLst>
      <p:ext uri="{BB962C8B-B14F-4D97-AF65-F5344CB8AC3E}">
        <p14:creationId xmlns:p14="http://schemas.microsoft.com/office/powerpoint/2010/main" xmlns="" val="309956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60894"/>
            <a:ext cx="7150181" cy="5176434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5100" b="1" dirty="0" smtClean="0">
                <a:latin typeface="Times New Roman" pitchFamily="18" charset="0"/>
                <a:cs typeface="Times New Roman" pitchFamily="18" charset="0"/>
              </a:rPr>
              <a:t>Насилие на рабочем месте (</a:t>
            </a:r>
            <a:r>
              <a:rPr lang="en-US" sz="5100" b="1" dirty="0" smtClean="0">
                <a:latin typeface="Times New Roman" pitchFamily="18" charset="0"/>
                <a:cs typeface="Times New Roman" pitchFamily="18" charset="0"/>
              </a:rPr>
              <a:t>workplace violence</a:t>
            </a:r>
            <a:r>
              <a:rPr lang="ru-RU" sz="5100" b="1" dirty="0" smtClean="0">
                <a:latin typeface="Times New Roman" pitchFamily="18" charset="0"/>
                <a:cs typeface="Times New Roman" pitchFamily="18" charset="0"/>
              </a:rPr>
              <a:t>) является большой и общей проблемой во всем мире. </a:t>
            </a:r>
          </a:p>
          <a:p>
            <a:pPr marL="0" indent="0" algn="ctr">
              <a:buNone/>
            </a:pPr>
            <a:r>
              <a:rPr lang="ru-RU" sz="5100" b="1" dirty="0" smtClean="0">
                <a:latin typeface="Times New Roman" pitchFamily="18" charset="0"/>
                <a:cs typeface="Times New Roman" pitchFamily="18" charset="0"/>
              </a:rPr>
              <a:t>Случаи насилия на рабочем месте в отношении медицинских сестер распространены во всех областях медицинской деятельности. </a:t>
            </a:r>
          </a:p>
          <a:p>
            <a:pPr marL="0" indent="0" algn="ctr">
              <a:buNone/>
            </a:pPr>
            <a:endParaRPr lang="ru-RU" sz="1800" b="1" dirty="0" smtClean="0"/>
          </a:p>
          <a:p>
            <a:pPr marL="0" indent="0" algn="r">
              <a:buNone/>
            </a:pPr>
            <a:endParaRPr lang="ru-RU" sz="1800" b="1" dirty="0" smtClean="0"/>
          </a:p>
          <a:p>
            <a:pPr marL="0" indent="0" algn="r">
              <a:buNone/>
            </a:pPr>
            <a:r>
              <a:rPr lang="en-US" sz="2500" b="1" dirty="0" err="1" smtClean="0"/>
              <a:t>Enas</a:t>
            </a:r>
            <a:r>
              <a:rPr lang="en-US" sz="2500" b="1" dirty="0" smtClean="0"/>
              <a:t>, M., </a:t>
            </a:r>
            <a:r>
              <a:rPr lang="en-US" sz="2500" b="1" dirty="0" err="1" smtClean="0"/>
              <a:t>Abeer</a:t>
            </a:r>
            <a:r>
              <a:rPr lang="en-US" sz="2500" b="1" dirty="0" smtClean="0"/>
              <a:t> M. 2012. </a:t>
            </a:r>
            <a:endParaRPr lang="ru-RU" sz="2500" b="1" dirty="0" smtClean="0"/>
          </a:p>
          <a:p>
            <a:pPr marL="0" indent="0" algn="r">
              <a:buNone/>
            </a:pPr>
            <a:r>
              <a:rPr lang="en-US" sz="2500" b="1" dirty="0" smtClean="0"/>
              <a:t>Workplace violence as provocation for nursing profession. Journal of Psychiatric Nursing.</a:t>
            </a:r>
            <a:endParaRPr lang="ru-RU" sz="2500" b="1" dirty="0"/>
          </a:p>
        </p:txBody>
      </p:sp>
      <p:pic>
        <p:nvPicPr>
          <p:cNvPr id="1026" name="Picture 2" descr="C:\Documents and Settings\Администратор\Рабочий стол\WPV\dt_160427_doctor_angry_violence_patient_800x6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4719" y="1689315"/>
            <a:ext cx="4739611" cy="35547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736738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9419" y="1536565"/>
            <a:ext cx="9905999" cy="3541714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Насилие или насильственный акт - один из видов любого физического нападения, словесной угрозы, оскорбления или нанесения вреда работнику здравоохранения.</a:t>
            </a:r>
          </a:p>
          <a:p>
            <a:pPr marL="0" indent="0" algn="r">
              <a:buNone/>
            </a:pPr>
            <a:endParaRPr lang="ru-RU" sz="1800" b="1" dirty="0" smtClean="0"/>
          </a:p>
          <a:p>
            <a:pPr marL="0" indent="0" algn="r">
              <a:buNone/>
            </a:pPr>
            <a:endParaRPr lang="ru-RU" sz="1800" b="1" dirty="0"/>
          </a:p>
          <a:p>
            <a:pPr marL="0" indent="0" algn="r">
              <a:buNone/>
            </a:pPr>
            <a:r>
              <a:rPr lang="ru-RU" sz="1800" b="1" dirty="0" smtClean="0"/>
              <a:t>(</a:t>
            </a:r>
            <a:r>
              <a:rPr lang="en-US" sz="1800" b="1" dirty="0" smtClean="0"/>
              <a:t>American Nurses Association “The Violence Prevention in Health Care Facilities Act” 2014</a:t>
            </a:r>
            <a:r>
              <a:rPr lang="en-US" sz="1800" dirty="0" smtClean="0"/>
              <a:t>)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3427421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2" y="1162373"/>
            <a:ext cx="9905999" cy="462882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b="1" dirty="0" smtClean="0"/>
              <a:t>Несмотря на то, что любой работник здравоохранения подвергается риску насилия на рабочем месте, медсестры являются наиболее уязвимыми, так как они имеют прямой и более контакт с пациентами и их родственниками </a:t>
            </a:r>
          </a:p>
          <a:p>
            <a:pPr marL="0" indent="0" algn="r">
              <a:buNone/>
            </a:pPr>
            <a:endParaRPr lang="ru-RU" sz="1800" b="1" dirty="0" smtClean="0"/>
          </a:p>
          <a:p>
            <a:pPr marL="0" indent="0" algn="r">
              <a:buNone/>
            </a:pPr>
            <a:endParaRPr lang="ru-RU" sz="1800" b="1" dirty="0"/>
          </a:p>
          <a:p>
            <a:pPr marL="0" indent="0" algn="r">
              <a:buNone/>
            </a:pPr>
            <a:r>
              <a:rPr lang="en-US" sz="1800" b="1" dirty="0" err="1" smtClean="0"/>
              <a:t>Kitaneh</a:t>
            </a:r>
            <a:r>
              <a:rPr lang="en-US" sz="1800" b="1" dirty="0" smtClean="0"/>
              <a:t>, M., </a:t>
            </a:r>
            <a:r>
              <a:rPr lang="en-US" sz="1800" b="1" dirty="0" err="1" smtClean="0"/>
              <a:t>Hamdan</a:t>
            </a:r>
            <a:r>
              <a:rPr lang="en-US" sz="1800" b="1" dirty="0" smtClean="0"/>
              <a:t>, M. 2012. Workplace violence against physicians and nurses in Palestinian public hospitals: across-sectional study. BMC health services research.</a:t>
            </a:r>
            <a:endParaRPr lang="ru-RU" sz="1800" b="1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3636928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2891" y="649515"/>
            <a:ext cx="9905998" cy="1478570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Согласно классификации 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OSHA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насилие на рабочем месте делится на 4 основные типа: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Тип I - Уголовное намерение (преступник не связан с работниками или самим рабочим местом)</a:t>
            </a:r>
          </a:p>
          <a:p>
            <a:r>
              <a:rPr lang="ru-RU" b="1" dirty="0" smtClean="0"/>
              <a:t> Тип II - клиент / пациент / родственники пациента / посетители (злоумышленник является пациентом клиники или является родственником, сопровождающим пациента)</a:t>
            </a:r>
          </a:p>
          <a:p>
            <a:r>
              <a:rPr lang="ru-RU" b="1" dirty="0" smtClean="0"/>
              <a:t>Тип III - Сотрудник (правонарушитель является сотрудником или ранее работал в этом месте)</a:t>
            </a:r>
          </a:p>
          <a:p>
            <a:r>
              <a:rPr lang="ru-RU" b="1" dirty="0" smtClean="0"/>
              <a:t>Тип IV – Личные. Нарушитель имел личные отношения с жертвой (муж / жена, бывшая жена / бывший муж)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49240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1445" y="418454"/>
            <a:ext cx="5703376" cy="614507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ru-RU" dirty="0"/>
          </a:p>
          <a:p>
            <a:pPr marL="0" indent="0">
              <a:buNone/>
            </a:pPr>
            <a:r>
              <a:rPr lang="ru-RU" sz="2200" b="1" dirty="0" smtClean="0"/>
              <a:t>Пациенты и члены их семей являются наиболее распространенными зачинщиками насилия. Причиной этого может стать</a:t>
            </a:r>
            <a:r>
              <a:rPr lang="ru-RU" sz="2200" b="1" dirty="0"/>
              <a:t>:</a:t>
            </a:r>
            <a:r>
              <a:rPr lang="ru-RU" sz="2200" b="1" dirty="0" smtClean="0"/>
              <a:t> болевой синдром, страдание, стресс, усталость, отсутствие конфиденциальности, долгое время ожидания и прочее.</a:t>
            </a:r>
          </a:p>
          <a:p>
            <a:pPr marL="0" indent="0" algn="r">
              <a:buNone/>
            </a:pPr>
            <a:endParaRPr lang="ru-RU" sz="1800" dirty="0" smtClean="0"/>
          </a:p>
          <a:p>
            <a:pPr marL="0" indent="0" algn="r">
              <a:buNone/>
            </a:pPr>
            <a:endParaRPr lang="ru-RU" sz="1800" dirty="0"/>
          </a:p>
          <a:p>
            <a:pPr marL="0" indent="0" algn="r">
              <a:buNone/>
            </a:pPr>
            <a:r>
              <a:rPr lang="en-US" sz="1800" dirty="0" err="1" smtClean="0"/>
              <a:t>Gacki</a:t>
            </a:r>
            <a:r>
              <a:rPr lang="en-US" sz="1800" dirty="0" smtClean="0"/>
              <a:t>-Smith, J., Juarez, AM., </a:t>
            </a:r>
            <a:r>
              <a:rPr lang="en-US" sz="1800" dirty="0" err="1" smtClean="0"/>
              <a:t>Boyett</a:t>
            </a:r>
            <a:r>
              <a:rPr lang="en-US" sz="1800" dirty="0" smtClean="0"/>
              <a:t>, L., </a:t>
            </a:r>
            <a:r>
              <a:rPr lang="en-US" sz="1800" dirty="0" err="1" smtClean="0"/>
              <a:t>Homeyer</a:t>
            </a:r>
            <a:r>
              <a:rPr lang="en-US" sz="1800" dirty="0" smtClean="0"/>
              <a:t>, C., Robinson, L., MacLean, SL. 2009 Violence against nurses working in US emergency departments. Journal Nursing Administration.</a:t>
            </a:r>
            <a:endParaRPr lang="ru-RU" sz="1800" dirty="0"/>
          </a:p>
        </p:txBody>
      </p:sp>
      <p:pic>
        <p:nvPicPr>
          <p:cNvPr id="3074" name="Picture 2" descr="C:\Documents and Settings\Администратор\Рабочий стол\WPV\index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72759" y="1581525"/>
            <a:ext cx="5003908" cy="36229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645791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Около 80% зарегистрированных случаев насилия </a:t>
            </a:r>
            <a:r>
              <a:rPr lang="ru-RU" dirty="0" smtClean="0"/>
              <a:t>на рабочем месте в сфере здравоохранения приходилось </a:t>
            </a:r>
            <a:r>
              <a:rPr lang="ru-RU" dirty="0" smtClean="0"/>
              <a:t>на </a:t>
            </a:r>
            <a:r>
              <a:rPr lang="ru-RU" dirty="0" smtClean="0"/>
              <a:t>пациентов.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Бюро статистики труда (</a:t>
            </a:r>
            <a:r>
              <a:rPr lang="en-US" dirty="0" smtClean="0"/>
              <a:t>Bureau of Labor Statistics</a:t>
            </a:r>
            <a:r>
              <a:rPr lang="ru-RU" dirty="0" smtClean="0"/>
              <a:t>) 2013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82434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6911" y="231061"/>
            <a:ext cx="9905998" cy="147857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Процентное соотношение всех типов насилия на рабочем месте в госпитальных учреждениях США в период с 2012 по 2015 годы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001212" y="1707047"/>
          <a:ext cx="6220281" cy="4321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6" name="Picture 2" descr="C:\Documents and Settings\Администратор\Рабочий стол\WPV\AA.png"/>
          <p:cNvPicPr>
            <a:picLocks noChangeAspect="1" noChangeArrowheads="1"/>
          </p:cNvPicPr>
          <p:nvPr/>
        </p:nvPicPr>
        <p:blipFill>
          <a:blip r:embed="rId3"/>
          <a:srcRect t="14200" b="3401"/>
          <a:stretch>
            <a:fillRect/>
          </a:stretch>
        </p:blipFill>
        <p:spPr bwMode="auto">
          <a:xfrm>
            <a:off x="-408553" y="8356600"/>
            <a:ext cx="4733925" cy="3673099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624518" y="6173514"/>
            <a:ext cx="10908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Source: 2016 Healthcare Crime Survey produced by the International Association for Healthcare Security and Safety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37418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Физическое насилие включает в себя агрессивное поведение, направленное на нанесение преднамеренного вреда другому человеку.  </a:t>
            </a:r>
            <a:r>
              <a:rPr lang="ru-RU" dirty="0"/>
              <a:t>(</a:t>
            </a:r>
            <a:r>
              <a:rPr lang="ru-RU" dirty="0" err="1" smtClean="0"/>
              <a:t>Pai</a:t>
            </a:r>
            <a:r>
              <a:rPr lang="ru-RU" dirty="0" smtClean="0"/>
              <a:t>, </a:t>
            </a:r>
            <a:r>
              <a:rPr lang="ru-RU" dirty="0" err="1" smtClean="0"/>
              <a:t>Lee</a:t>
            </a:r>
            <a:r>
              <a:rPr lang="ru-RU" dirty="0" smtClean="0"/>
              <a:t> 2011). Включает избиение, пинание, пощечины, уколы любыми предметами, толкание, </a:t>
            </a:r>
            <a:r>
              <a:rPr lang="ru-RU" dirty="0" err="1" smtClean="0"/>
              <a:t>кусание</a:t>
            </a:r>
            <a:r>
              <a:rPr lang="ru-RU" dirty="0" smtClean="0"/>
              <a:t>, щипание и прочее (WHO 2003)</a:t>
            </a:r>
          </a:p>
          <a:p>
            <a:r>
              <a:rPr lang="ru-RU" dirty="0" smtClean="0"/>
              <a:t>Психологическое насилие - это психоэмоциональное негативное воздействие (</a:t>
            </a:r>
            <a:r>
              <a:rPr lang="ru-RU" dirty="0" err="1" smtClean="0"/>
              <a:t>Dillon</a:t>
            </a:r>
            <a:r>
              <a:rPr lang="ru-RU" dirty="0" smtClean="0"/>
              <a:t>, 2012, </a:t>
            </a:r>
            <a:r>
              <a:rPr lang="ru-RU" dirty="0" err="1" smtClean="0"/>
              <a:t>Dement</a:t>
            </a:r>
            <a:r>
              <a:rPr lang="ru-RU" dirty="0" smtClean="0"/>
              <a:t>, </a:t>
            </a:r>
            <a:r>
              <a:rPr lang="ru-RU" dirty="0" err="1" smtClean="0"/>
              <a:t>Lipscomb</a:t>
            </a:r>
            <a:r>
              <a:rPr lang="ru-RU" dirty="0" smtClean="0"/>
              <a:t>, </a:t>
            </a:r>
            <a:r>
              <a:rPr lang="ru-RU" dirty="0" err="1" smtClean="0"/>
              <a:t>Schoenfisch</a:t>
            </a:r>
            <a:r>
              <a:rPr lang="ru-RU" dirty="0" smtClean="0"/>
              <a:t>, </a:t>
            </a:r>
            <a:r>
              <a:rPr lang="ru-RU" dirty="0" err="1" smtClean="0"/>
              <a:t>Pompeii</a:t>
            </a:r>
            <a:r>
              <a:rPr lang="ru-RU" dirty="0" smtClean="0"/>
              <a:t> 2014). Включает словесное оскорбление,  издевательства / </a:t>
            </a:r>
            <a:r>
              <a:rPr lang="ru-RU" dirty="0" err="1" smtClean="0"/>
              <a:t>моббинг</a:t>
            </a:r>
            <a:r>
              <a:rPr lang="ru-RU" dirty="0" smtClean="0"/>
              <a:t>, преследования и угрозы (WHO 2003)</a:t>
            </a:r>
          </a:p>
          <a:p>
            <a:r>
              <a:rPr lang="ru-RU" dirty="0" smtClean="0"/>
              <a:t>Сексуальное насилие (или преследование) включает как вербальные, так и физические формы насилия. И это можно интерпретировать как невзаимное или нежелательное поведение сексуального характера, склонное унижать, угрожать или смущать [</a:t>
            </a:r>
            <a:r>
              <a:rPr lang="ru-RU" dirty="0" err="1" smtClean="0"/>
              <a:t>Spector</a:t>
            </a:r>
            <a:r>
              <a:rPr lang="ru-RU" dirty="0" smtClean="0"/>
              <a:t>, </a:t>
            </a:r>
            <a:r>
              <a:rPr lang="ru-RU" dirty="0" err="1" smtClean="0"/>
              <a:t>Zhou</a:t>
            </a:r>
            <a:r>
              <a:rPr lang="ru-RU" dirty="0" smtClean="0"/>
              <a:t>, </a:t>
            </a:r>
            <a:r>
              <a:rPr lang="ru-RU" dirty="0" err="1" smtClean="0"/>
              <a:t>Che</a:t>
            </a:r>
            <a:r>
              <a:rPr lang="ru-RU" dirty="0" smtClean="0"/>
              <a:t> 2014).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209137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Контур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Контур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онтур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1132</TotalTime>
  <Words>783</Words>
  <Application>Microsoft Office PowerPoint</Application>
  <PresentationFormat>Произвольный</PresentationFormat>
  <Paragraphs>57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Контур</vt:lpstr>
      <vt:lpstr>Агрессивное поведение пациента в отношении медицинской сестры</vt:lpstr>
      <vt:lpstr>Слайд 2</vt:lpstr>
      <vt:lpstr>Слайд 3</vt:lpstr>
      <vt:lpstr>Слайд 4</vt:lpstr>
      <vt:lpstr>Согласно классификации OSHA, насилие на рабочем месте делится на 4 основные типа: </vt:lpstr>
      <vt:lpstr>Слайд 6</vt:lpstr>
      <vt:lpstr>Слайд 7</vt:lpstr>
      <vt:lpstr>Процентное соотношение всех типов насилия на рабочем месте в госпитальных учреждениях США в период с 2012 по 2015 годы</vt:lpstr>
      <vt:lpstr>Формы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Агрессивное поведение пациента в отношении медицинской сестры</dc:title>
  <dc:creator>admin</dc:creator>
  <cp:lastModifiedBy>Admin</cp:lastModifiedBy>
  <cp:revision>12</cp:revision>
  <dcterms:created xsi:type="dcterms:W3CDTF">2018-06-11T14:43:13Z</dcterms:created>
  <dcterms:modified xsi:type="dcterms:W3CDTF">2018-06-21T20:48:00Z</dcterms:modified>
</cp:coreProperties>
</file>